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71" r:id="rId14"/>
    <p:sldId id="266" r:id="rId15"/>
    <p:sldId id="273" r:id="rId16"/>
    <p:sldId id="274" r:id="rId17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1ECAF-1B18-1BB4-97A1-BC4A56CE0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F4F51-5D43-E615-D094-BA49B7B66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B9448-5719-4DBD-CD17-9FB0E5FD8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186A6-E9D1-6A3B-5222-3E2B69183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47C96-1D80-68BE-F398-06D7AA163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17524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C486A-1E75-6268-0DA3-3623D632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F7CA7-F703-A8AB-F0A6-DDB62A6F1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9B197-97FE-FCB8-AAC3-98BCE5934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A8726-8227-CCA0-A19B-805826E8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C10DA-592A-B37E-3EFA-C7FFA680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61747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B9C7A7-ADDF-72DF-FE4D-2F4272863B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87A53-D05E-9C75-6E53-8FB6AAB01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BE219-FC1A-4E92-A795-82592E97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7BDAC-D7FF-039B-DFC4-679AD3A40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FEC81-2A5E-AEE5-5ED0-DDBE983A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5822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E9B9-1840-4D9B-E28C-B14F8145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85B5D-3311-E536-F5E2-0CF165BCE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24BB2-5EAC-A4ED-3806-1DB2D4CC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FF108-4994-79E7-AAEE-9574A59B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EDB7D-8F9E-1726-5B4A-19DEF1EB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9860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42AF-6596-6802-0B74-0BD25F58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F86D3-5447-3C1B-BD2D-6AA353719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7E3DE-6497-9664-261F-7D95F3A98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D6EC0-DC78-DFEA-4735-1D0B02953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1E750-D3F3-13C5-D26B-2D09ABED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1491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BDAF-4942-CCFA-260E-89DFDA0D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6B694-394C-4397-F5DE-EACDAB107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87AC7-BC0B-C392-42E8-BDF4FE5A4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698C0-468A-9940-D416-8913CEBC9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9CD11-84DE-34BD-A57D-21A5A474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18827-7A94-6662-F490-B06C99DF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2603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EEB89-4A8E-8301-97EE-FD1A7235E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F60A7-26C6-D3DB-4E4C-E0B39F3B9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BD426-2B1F-E998-558A-A64E85FD5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55A333-4C51-C776-D512-799D68F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3F787E-E976-98A3-CDD1-F9F181E1A5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2A1E2D-43A5-101B-6EA9-4B3890B4C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FD1E4F-CBF4-1EE5-99AF-4AA4EBDC2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C01238-993E-50A3-F7E4-CDA4E2EA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9834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BD61-EEDD-1445-6851-C9C7EC7F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30F648-BB14-CF8E-8DB1-DA4EEFABA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9494E-4658-E087-2CEA-849A81ED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234AB-E6CE-8483-39D5-A48A30C81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557011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27350D-0FB7-2FBA-BE92-2FA11B0F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75FD5-8599-BE9F-6CBC-294DF4AA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7E4A0-364E-D18E-09F6-2F53FD0B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43457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1ED90-2F10-49CE-4C79-AA48B9CA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B7E28-17D8-5EA3-FA5E-AF4CEF66D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565D6F-02F5-69FE-3E87-D07C456D7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E313B-ED3E-7475-F7F0-389A0BAA2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C2E28-FEB6-3A9C-0750-62094E7DB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6AA37C-5E4D-0CA3-E56E-24B8AD0F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88808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041CB-B1D5-840B-8FDB-B0AFDAD74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341A-2E0E-FB05-46C1-A615839193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ABAC6C-AB6E-661C-D6EA-AD4924796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97931-C60D-583F-9558-6BA0B05D9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84C57-349C-C9AD-463E-C0B7DCD83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19320-7A5F-3ECB-D3CF-44F67CE1A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73878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D74FB-A732-F795-4264-9B80EC397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C537E-3AB5-4509-2B7B-1A97A1A46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320D-CC88-B86D-4003-9FB0C7532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70C159-6DF3-405E-9584-A0D215A6CD76}" type="datetimeFigureOut">
              <a:rPr lang="sr-Latn-RS" smtClean="0"/>
              <a:t>9.7.2024.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11F98-7279-4121-9E48-2DF872626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E6C95-1185-ED47-74BF-8D06C1575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8909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localhost:8080/geoserve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6D719-15E1-8CFA-88F1-DB431F555C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sr-Latn-RS" sz="4200" dirty="0"/>
              <a:t>Geografski informacioni sistemi</a:t>
            </a:r>
            <a:br>
              <a:rPr lang="en-US" sz="4200" dirty="0"/>
            </a:br>
            <a:r>
              <a:rPr lang="en-US" sz="2600" dirty="0"/>
              <a:t>OGC Geospatial Web Services</a:t>
            </a:r>
            <a:endParaRPr lang="sr-Latn-RS" sz="2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FCB5B-4A84-5D28-F6BC-ABAE3CDA4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16710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Stefan </a:t>
            </a:r>
            <a:r>
              <a:rPr lang="en-US" dirty="0" err="1"/>
              <a:t>Stojadinovi</a:t>
            </a:r>
            <a:r>
              <a:rPr lang="sr-Latn-RS" dirty="0"/>
              <a:t>ć 1714</a:t>
            </a:r>
            <a:endParaRPr lang="sr-Latn-RS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/>
            </a:endParaRPr>
          </a:p>
          <a:p>
            <a:pPr algn="l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755914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4A8A-A5EE-A70B-4EFE-73D51909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8" y="0"/>
            <a:ext cx="10264877" cy="1325563"/>
          </a:xfrm>
        </p:spPr>
        <p:txBody>
          <a:bodyPr/>
          <a:lstStyle/>
          <a:p>
            <a:r>
              <a:rPr lang="sr-Latn-RS" dirty="0"/>
              <a:t>Opštine i gradovi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C55CB-24B5-A349-0415-542608956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84" y="1240663"/>
            <a:ext cx="10830232" cy="528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3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4A8A-A5EE-A70B-4EFE-73D51909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8" y="0"/>
            <a:ext cx="10264877" cy="1325563"/>
          </a:xfrm>
        </p:spPr>
        <p:txBody>
          <a:bodyPr/>
          <a:lstStyle/>
          <a:p>
            <a:r>
              <a:rPr lang="sr-Latn-RS" dirty="0"/>
              <a:t>Pećine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C55CB-24B5-A349-0415-542608956D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8"/>
          <a:stretch/>
        </p:blipFill>
        <p:spPr>
          <a:xfrm>
            <a:off x="5270090" y="135193"/>
            <a:ext cx="6806627" cy="658761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D5FB68-D265-D9A6-F8A3-5115629A9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8" y="1253330"/>
            <a:ext cx="11257936" cy="435133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sr-Latn-RS" sz="2400" dirty="0"/>
              <a:t>Stil sloja predefinisan je na</a:t>
            </a:r>
            <a:br>
              <a:rPr lang="sr-Latn-RS" sz="2400" dirty="0"/>
            </a:br>
            <a:r>
              <a:rPr lang="sr-Latn-RS" sz="2400" dirty="0"/>
              <a:t>klijentskoj aplikaciji SVG ikonicom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Ukoliko nije pronađen svojstven stil</a:t>
            </a:r>
            <a:br>
              <a:rPr lang="sr-Latn-RS" sz="2400" dirty="0"/>
            </a:br>
            <a:r>
              <a:rPr lang="sr-Latn-RS" sz="2400" dirty="0"/>
              <a:t>koriste se podrazumevani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3413A-9B1D-629A-041E-BC37CB0FD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38" y="3010522"/>
            <a:ext cx="4496427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39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4A8A-A5EE-A70B-4EFE-73D51909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8" y="0"/>
            <a:ext cx="10264877" cy="1325563"/>
          </a:xfrm>
        </p:spPr>
        <p:txBody>
          <a:bodyPr/>
          <a:lstStyle/>
          <a:p>
            <a:r>
              <a:rPr lang="sr-Latn-RS" dirty="0"/>
              <a:t>Pećine i planinski vrhovi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C55CB-24B5-A349-0415-542608956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885" y="1240663"/>
            <a:ext cx="10830230" cy="528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00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4A8A-A5EE-A70B-4EFE-73D51909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8" y="0"/>
            <a:ext cx="10264877" cy="1325563"/>
          </a:xfrm>
        </p:spPr>
        <p:txBody>
          <a:bodyPr/>
          <a:lstStyle/>
          <a:p>
            <a:r>
              <a:rPr lang="sr-Latn-RS" dirty="0"/>
              <a:t>Ostali slojevi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C55CB-24B5-A349-0415-542608956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885" y="1240663"/>
            <a:ext cx="10830230" cy="528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1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CEA8-E286-9229-BAD9-9F4EA19C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6" y="335628"/>
            <a:ext cx="10931014" cy="1325563"/>
          </a:xfrm>
        </p:spPr>
        <p:txBody>
          <a:bodyPr/>
          <a:lstStyle/>
          <a:p>
            <a:br>
              <a:rPr lang="sr-Latn-RS" dirty="0"/>
            </a:br>
            <a:endParaRPr lang="sr-Latn-R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0DBDEE-0C07-97D0-BCA1-0D92AC8DC3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6"/>
          <a:stretch/>
        </p:blipFill>
        <p:spPr>
          <a:xfrm>
            <a:off x="5181599" y="189813"/>
            <a:ext cx="6872749" cy="650842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F2D2468-2209-3579-9C23-106B6C193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8" y="1253330"/>
            <a:ext cx="11257936" cy="435133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sr-Latn-RS" sz="2400" dirty="0"/>
          </a:p>
          <a:p>
            <a:pPr marL="0" indent="0">
              <a:buClr>
                <a:schemeClr val="tx1"/>
              </a:buClr>
              <a:buNone/>
            </a:pPr>
            <a:endParaRPr lang="sr-Latn-R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8CB1A-797F-0183-D7A2-60C63AF586F9}"/>
              </a:ext>
            </a:extLst>
          </p:cNvPr>
          <p:cNvSpPr txBox="1">
            <a:spLocks/>
          </p:cNvSpPr>
          <p:nvPr/>
        </p:nvSpPr>
        <p:spPr>
          <a:xfrm>
            <a:off x="467032" y="1325563"/>
            <a:ext cx="11257936" cy="5271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sr-Latn-RS" sz="2400" dirty="0"/>
              <a:t>Klikom na neki od objekata na </a:t>
            </a:r>
            <a:br>
              <a:rPr lang="sr-Latn-RS" sz="2400" dirty="0"/>
            </a:br>
            <a:r>
              <a:rPr lang="sr-Latn-RS" sz="2400" dirty="0"/>
              <a:t>mapi prikazuje se pop-up sa </a:t>
            </a:r>
            <a:br>
              <a:rPr lang="sr-Latn-RS" sz="2400" dirty="0"/>
            </a:br>
            <a:r>
              <a:rPr lang="sr-Latn-RS" sz="2400" dirty="0"/>
              <a:t>ispisanim svim non-null </a:t>
            </a:r>
            <a:br>
              <a:rPr lang="sr-Latn-RS" sz="2400" dirty="0"/>
            </a:br>
            <a:r>
              <a:rPr lang="sr-Latn-RS" sz="2400" dirty="0"/>
              <a:t>propertijima objekata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Ukoliko na kliknutoj poziciji </a:t>
            </a:r>
            <a:br>
              <a:rPr lang="sr-Latn-RS" sz="2400" dirty="0"/>
            </a:br>
            <a:r>
              <a:rPr lang="sr-Latn-RS" sz="2400" dirty="0"/>
              <a:t>postoji objekat na više </a:t>
            </a:r>
            <a:br>
              <a:rPr lang="sr-Latn-RS" sz="2400" dirty="0"/>
            </a:br>
            <a:r>
              <a:rPr lang="sr-Latn-RS" sz="2400" dirty="0"/>
              <a:t>odabranih layera prikazuje se </a:t>
            </a:r>
            <a:br>
              <a:rPr lang="sr-Latn-RS" sz="2400" dirty="0"/>
            </a:br>
            <a:r>
              <a:rPr lang="sr-Latn-RS" sz="2400" dirty="0"/>
              <a:t>onaj sa najvišim prioriteom 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Slojevi niže u listi imaju viši</a:t>
            </a:r>
            <a:br>
              <a:rPr lang="sr-Latn-RS" sz="2400" dirty="0"/>
            </a:br>
            <a:r>
              <a:rPr lang="sr-Latn-RS" sz="2400" dirty="0"/>
              <a:t>prioritet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108EDE-8ADD-A87E-2C1F-3816F6B2A2A4}"/>
              </a:ext>
            </a:extLst>
          </p:cNvPr>
          <p:cNvSpPr txBox="1">
            <a:spLocks/>
          </p:cNvSpPr>
          <p:nvPr/>
        </p:nvSpPr>
        <p:spPr>
          <a:xfrm>
            <a:off x="560438" y="0"/>
            <a:ext cx="102648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Pop-up</a:t>
            </a:r>
          </a:p>
        </p:txBody>
      </p:sp>
    </p:spTree>
    <p:extLst>
      <p:ext uri="{BB962C8B-B14F-4D97-AF65-F5344CB8AC3E}">
        <p14:creationId xmlns:p14="http://schemas.microsoft.com/office/powerpoint/2010/main" val="1880574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CEA8-E286-9229-BAD9-9F4EA19C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6" y="335628"/>
            <a:ext cx="10931014" cy="1325563"/>
          </a:xfrm>
        </p:spPr>
        <p:txBody>
          <a:bodyPr/>
          <a:lstStyle/>
          <a:p>
            <a:br>
              <a:rPr lang="sr-Latn-RS" dirty="0"/>
            </a:br>
            <a:endParaRPr lang="sr-Latn-R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0DBDEE-0C07-97D0-BCA1-0D92AC8DC3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0" r="7810"/>
          <a:stretch/>
        </p:blipFill>
        <p:spPr>
          <a:xfrm>
            <a:off x="5181599" y="189813"/>
            <a:ext cx="6872749" cy="650842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F2D2468-2209-3579-9C23-106B6C193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8" y="1253330"/>
            <a:ext cx="11257936" cy="435133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sr-Latn-RS" sz="2400" dirty="0"/>
          </a:p>
          <a:p>
            <a:pPr marL="0" indent="0">
              <a:buClr>
                <a:schemeClr val="tx1"/>
              </a:buClr>
              <a:buNone/>
            </a:pPr>
            <a:endParaRPr lang="sr-Latn-R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8CB1A-797F-0183-D7A2-60C63AF586F9}"/>
              </a:ext>
            </a:extLst>
          </p:cNvPr>
          <p:cNvSpPr txBox="1">
            <a:spLocks/>
          </p:cNvSpPr>
          <p:nvPr/>
        </p:nvSpPr>
        <p:spPr>
          <a:xfrm>
            <a:off x="467032" y="1325563"/>
            <a:ext cx="11257936" cy="5271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sr-Latn-RS" sz="2400" dirty="0"/>
              <a:t>Informacije o kliknutim objektima</a:t>
            </a:r>
            <a:br>
              <a:rPr lang="sr-Latn-RS" sz="2400" dirty="0"/>
            </a:br>
            <a:r>
              <a:rPr lang="sr-Latn-RS" sz="2400" dirty="0"/>
              <a:t>na WMS slojevima pribavljaju se</a:t>
            </a:r>
            <a:br>
              <a:rPr lang="sr-Latn-RS" sz="2400" dirty="0"/>
            </a:br>
            <a:r>
              <a:rPr lang="sr-Latn-RS" sz="2400" i="1" dirty="0"/>
              <a:t>WMS GetFeatureInfo </a:t>
            </a:r>
            <a:r>
              <a:rPr lang="sr-Latn-RS" sz="2400" dirty="0"/>
              <a:t>zahtevom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Kod WFS slojeva samo se prikazuju</a:t>
            </a:r>
            <a:br>
              <a:rPr lang="sr-Latn-RS" sz="2400" dirty="0"/>
            </a:br>
            <a:r>
              <a:rPr lang="sr-Latn-RS" sz="2400" dirty="0"/>
              <a:t>podaci koji su ranije pribavljeni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108EDE-8ADD-A87E-2C1F-3816F6B2A2A4}"/>
              </a:ext>
            </a:extLst>
          </p:cNvPr>
          <p:cNvSpPr txBox="1">
            <a:spLocks/>
          </p:cNvSpPr>
          <p:nvPr/>
        </p:nvSpPr>
        <p:spPr>
          <a:xfrm>
            <a:off x="560438" y="0"/>
            <a:ext cx="102648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Pop-up</a:t>
            </a:r>
          </a:p>
        </p:txBody>
      </p:sp>
    </p:spTree>
    <p:extLst>
      <p:ext uri="{BB962C8B-B14F-4D97-AF65-F5344CB8AC3E}">
        <p14:creationId xmlns:p14="http://schemas.microsoft.com/office/powerpoint/2010/main" val="4202214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F5A4-AE00-CADD-B4C1-95205331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07B44-00F7-3645-EAB6-80B00FE84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44"/>
          <a:stretch/>
        </p:blipFill>
        <p:spPr>
          <a:xfrm>
            <a:off x="135005" y="157966"/>
            <a:ext cx="11921990" cy="6542067"/>
          </a:xfrm>
        </p:spPr>
      </p:pic>
    </p:spTree>
    <p:extLst>
      <p:ext uri="{BB962C8B-B14F-4D97-AF65-F5344CB8AC3E}">
        <p14:creationId xmlns:p14="http://schemas.microsoft.com/office/powerpoint/2010/main" val="219899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53E1-B639-62F7-2BE9-A021EEA5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Geoserver – podešavanja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60E63-76C8-F1B0-FFF2-924B46589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206316" cy="4351338"/>
          </a:xfrm>
        </p:spPr>
        <p:txBody>
          <a:bodyPr>
            <a:normAutofit/>
          </a:bodyPr>
          <a:lstStyle/>
          <a:p>
            <a:r>
              <a:rPr lang="sr-Latn-RS" sz="2400" dirty="0"/>
              <a:t>Za potrebe projekata instaliran je geoserver</a:t>
            </a:r>
          </a:p>
          <a:p>
            <a:r>
              <a:rPr lang="sr-Latn-RS" sz="2400" dirty="0"/>
              <a:t>Po pokretanju geoservera webportal je dostupan na </a:t>
            </a:r>
            <a:r>
              <a:rPr lang="sr-Latn-RS" sz="2400" dirty="0">
                <a:solidFill>
                  <a:srgbClr val="0070C0"/>
                </a:solidFill>
                <a:hlinkClick r:id="rId2"/>
              </a:rPr>
              <a:t>http://localhost:8080/geoserver/</a:t>
            </a:r>
            <a:endParaRPr lang="sr-Latn-RS" sz="2400" dirty="0">
              <a:solidFill>
                <a:srgbClr val="0070C0"/>
              </a:solidFill>
            </a:endParaRPr>
          </a:p>
          <a:p>
            <a:r>
              <a:rPr lang="sr-Latn-RS" sz="2400" dirty="0"/>
              <a:t>Prijava na portal obavlja se kredencijalima odabranim pri registraciji</a:t>
            </a:r>
          </a:p>
          <a:p>
            <a:r>
              <a:rPr lang="en-US" sz="2400" dirty="0" err="1"/>
              <a:t>Krei</a:t>
            </a:r>
            <a:r>
              <a:rPr lang="sr-Latn-RS" sz="2400" dirty="0"/>
              <a:t>ranje </a:t>
            </a:r>
            <a:r>
              <a:rPr lang="en-US" sz="2400" b="1" dirty="0" err="1"/>
              <a:t>serbiaosm</a:t>
            </a:r>
            <a:r>
              <a:rPr lang="sr-Latn-RS" sz="2400" b="1" dirty="0"/>
              <a:t> </a:t>
            </a:r>
            <a:r>
              <a:rPr lang="sr-Latn-RS" sz="2400" dirty="0"/>
              <a:t>workspace-a</a:t>
            </a:r>
            <a:br>
              <a:rPr lang="sr-Latn-RS" sz="2400" dirty="0"/>
            </a:br>
            <a:r>
              <a:rPr lang="sr-Latn-RS" sz="2400" dirty="0"/>
              <a:t>za potrebe projekta</a:t>
            </a:r>
          </a:p>
          <a:p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1E2CC-D17C-D1CA-30ED-52BE7340E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33" y="3154562"/>
            <a:ext cx="5753167" cy="322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EB10D-6CE2-7599-8FA3-294B736AE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5370"/>
            <a:ext cx="10515600" cy="4987259"/>
          </a:xfrm>
        </p:spPr>
        <p:txBody>
          <a:bodyPr/>
          <a:lstStyle/>
          <a:p>
            <a:r>
              <a:rPr lang="sr-Latn-RS" dirty="0"/>
              <a:t>Workspace-u </a:t>
            </a:r>
            <a:r>
              <a:rPr lang="sr-Latn-RS" b="1" dirty="0"/>
              <a:t>serbiaosm</a:t>
            </a:r>
            <a:r>
              <a:rPr lang="sr-Latn-RS" dirty="0"/>
              <a:t> dodat je </a:t>
            </a:r>
            <a:r>
              <a:rPr lang="sr-Latn-RS" i="1" dirty="0"/>
              <a:t>Store</a:t>
            </a:r>
            <a:r>
              <a:rPr lang="sr-Latn-RS" dirty="0"/>
              <a:t> </a:t>
            </a:r>
            <a:r>
              <a:rPr lang="en-US" b="1" dirty="0" err="1"/>
              <a:t>osm_postgis_store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46162-FF1E-31BF-72D3-84EEDC695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1418"/>
            <a:ext cx="7018122" cy="3464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CDC87E-125A-1F9B-99AA-621A3CA01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51" y="2336744"/>
            <a:ext cx="5796149" cy="35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20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A99E-A004-088F-181D-D48A3276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Slojevi</a:t>
            </a:r>
            <a:r>
              <a:rPr lang="en-US" dirty="0"/>
              <a:t> </a:t>
            </a:r>
            <a:br>
              <a:rPr lang="en-US" dirty="0"/>
            </a:br>
            <a:endParaRPr lang="sr-Latn-R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C03CBB-5792-B6D4-1AAF-F452865C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3987" y="591266"/>
            <a:ext cx="5791200" cy="5791200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D72DA32-5245-1ED9-2AA9-FE8331805354}"/>
              </a:ext>
            </a:extLst>
          </p:cNvPr>
          <p:cNvSpPr txBox="1">
            <a:spLocks/>
          </p:cNvSpPr>
          <p:nvPr/>
        </p:nvSpPr>
        <p:spPr>
          <a:xfrm>
            <a:off x="838200" y="1395206"/>
            <a:ext cx="10515600" cy="498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Nakon</a:t>
            </a:r>
            <a:r>
              <a:rPr lang="en-US" sz="2600" dirty="0"/>
              <a:t> </a:t>
            </a:r>
            <a:r>
              <a:rPr lang="en-US" sz="2600" dirty="0" err="1"/>
              <a:t>kreiranja</a:t>
            </a:r>
            <a:r>
              <a:rPr lang="en-US" sz="2600" dirty="0"/>
              <a:t> workspace-a </a:t>
            </a:r>
            <a:r>
              <a:rPr lang="en-US" sz="2600" dirty="0" err="1"/>
              <a:t>i</a:t>
            </a:r>
            <a:br>
              <a:rPr lang="en-US" sz="2600" dirty="0"/>
            </a:br>
            <a:r>
              <a:rPr lang="en-US" sz="2600" dirty="0" err="1"/>
              <a:t>konfigurisanja</a:t>
            </a:r>
            <a:r>
              <a:rPr lang="en-US" sz="2600" dirty="0"/>
              <a:t> </a:t>
            </a:r>
            <a:r>
              <a:rPr lang="en-US" sz="2600" dirty="0" err="1"/>
              <a:t>njegovo</a:t>
            </a:r>
            <a:r>
              <a:rPr lang="en-US" sz="2600" dirty="0"/>
              <a:t> Store-a </a:t>
            </a:r>
            <a:br>
              <a:rPr lang="en-US" sz="2600" dirty="0"/>
            </a:br>
            <a:r>
              <a:rPr lang="en-US" sz="2600" dirty="0" err="1"/>
              <a:t>dodaju</a:t>
            </a:r>
            <a:r>
              <a:rPr lang="en-US" sz="2600" dirty="0"/>
              <a:t> se </a:t>
            </a:r>
            <a:r>
              <a:rPr lang="en-US" sz="2600" dirty="0" err="1"/>
              <a:t>slojevi</a:t>
            </a:r>
            <a:endParaRPr lang="en-US" sz="2600" dirty="0"/>
          </a:p>
          <a:p>
            <a:r>
              <a:rPr lang="sr-Latn-RS" sz="2600" dirty="0"/>
              <a:t>Slojevi se mogu kreirati na </a:t>
            </a:r>
            <a:br>
              <a:rPr lang="sr-Latn-RS" sz="2600" dirty="0"/>
            </a:br>
            <a:r>
              <a:rPr lang="sr-Latn-RS" sz="2600" dirty="0"/>
              <a:t>osnovu postojećih tabela u </a:t>
            </a:r>
            <a:br>
              <a:rPr lang="sr-Latn-RS" sz="2600" dirty="0"/>
            </a:br>
            <a:r>
              <a:rPr lang="sr-Latn-RS" sz="2600" dirty="0"/>
              <a:t>PostGIS bazi ili kreiranjem novog </a:t>
            </a:r>
            <a:br>
              <a:rPr lang="sr-Latn-RS" sz="2600" dirty="0"/>
            </a:br>
            <a:r>
              <a:rPr lang="sr-Latn-RS" sz="2600" dirty="0"/>
              <a:t>view-a nad podacima iz tih tabela</a:t>
            </a:r>
            <a:endParaRPr lang="en-US" sz="2600" dirty="0"/>
          </a:p>
          <a:p>
            <a:endParaRPr lang="sr-Latn-R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5193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8C2C4-70BF-EED4-7DA7-345AC5F82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865"/>
            <a:ext cx="10515600" cy="3640240"/>
          </a:xfrm>
        </p:spPr>
        <p:txBody>
          <a:bodyPr>
            <a:normAutofit/>
          </a:bodyPr>
          <a:lstStyle/>
          <a:p>
            <a:r>
              <a:rPr lang="sr-Latn-RS" sz="2600" dirty="0"/>
              <a:t>CQL upitom </a:t>
            </a:r>
            <a:r>
              <a:rPr lang="sr-Latn-RS" sz="2600" dirty="0">
                <a:solidFill>
                  <a:srgbClr val="92D050"/>
                </a:solidFill>
              </a:rPr>
              <a:t>amenity </a:t>
            </a:r>
            <a:r>
              <a:rPr lang="en-US" sz="2600" dirty="0">
                <a:solidFill>
                  <a:srgbClr val="92D050"/>
                </a:solidFill>
              </a:rPr>
              <a:t>= ‘fuel’ </a:t>
            </a:r>
            <a:r>
              <a:rPr lang="sr-Latn-RS" sz="2600" dirty="0"/>
              <a:t>ograničen je sadržaj podataka unutar sloja</a:t>
            </a:r>
          </a:p>
          <a:p>
            <a:r>
              <a:rPr lang="sr-Latn-RS" sz="2600" dirty="0"/>
              <a:t>Dostupnost WMS i WFS-a konfiguriše se po sloju</a:t>
            </a:r>
          </a:p>
          <a:p>
            <a:pPr marL="0" indent="0">
              <a:buNone/>
            </a:pPr>
            <a:endParaRPr lang="sr-Latn-R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85734-4A01-B5BE-B0A1-D7B6FC31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3074"/>
            <a:ext cx="4866968" cy="4115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BDC28-4FAA-7A59-AA04-2DF1A8AFC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385" y="4412258"/>
            <a:ext cx="7862510" cy="1692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5A2527-FA08-9450-8B5A-73D4F7E1B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168" y="2328838"/>
            <a:ext cx="6110900" cy="20192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819A73B-D877-9C4E-89C6-DFBDFAC2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242"/>
            <a:ext cx="10515600" cy="862485"/>
          </a:xfrm>
        </p:spPr>
        <p:txBody>
          <a:bodyPr>
            <a:normAutofit fontScale="90000"/>
          </a:bodyPr>
          <a:lstStyle/>
          <a:p>
            <a:r>
              <a:rPr lang="sr-Latn-RS" dirty="0"/>
              <a:t>Kreiranje </a:t>
            </a:r>
            <a:r>
              <a:rPr lang="sr-Latn-RS" i="1" dirty="0"/>
              <a:t>Gas stations </a:t>
            </a:r>
            <a:r>
              <a:rPr lang="sr-Latn-RS" dirty="0"/>
              <a:t>sloja</a:t>
            </a:r>
            <a:br>
              <a:rPr lang="en-US" dirty="0"/>
            </a:b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418455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ECA77-62B1-B887-3B7F-4BB9E9595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4727"/>
            <a:ext cx="10515600" cy="4351338"/>
          </a:xfrm>
        </p:spPr>
        <p:txBody>
          <a:bodyPr>
            <a:normAutofit/>
          </a:bodyPr>
          <a:lstStyle/>
          <a:p>
            <a:r>
              <a:rPr lang="sr-Latn-RS" sz="2400" dirty="0"/>
              <a:t>Za prikaz na klijentskoj aplikaciji osim </a:t>
            </a:r>
            <a:r>
              <a:rPr lang="sr-Latn-RS" sz="2400" i="1" dirty="0"/>
              <a:t>Gas stations </a:t>
            </a:r>
            <a:r>
              <a:rPr lang="sr-Latn-RS" sz="2400" dirty="0"/>
              <a:t>dodato je još 9 slojeva</a:t>
            </a:r>
          </a:p>
          <a:p>
            <a:r>
              <a:rPr lang="sr-Latn-RS" sz="2400" dirty="0"/>
              <a:t>Za svaki od slojeva omogućeni su WFS</a:t>
            </a:r>
            <a:r>
              <a:rPr lang="en-US" sz="2400" dirty="0"/>
              <a:t> </a:t>
            </a:r>
            <a:r>
              <a:rPr lang="en-US" sz="2400" dirty="0" err="1"/>
              <a:t>ili</a:t>
            </a:r>
            <a:r>
              <a:rPr lang="sr-Latn-RS" sz="2400" dirty="0"/>
              <a:t> WMS ili oba servisa</a:t>
            </a:r>
          </a:p>
          <a:p>
            <a:r>
              <a:rPr lang="sr-Latn-RS" sz="2400" dirty="0"/>
              <a:t>Nekim slojevima su radi definisanja ponašanja na klijentskoj aplikacije takođe pridružene ključne reči </a:t>
            </a:r>
            <a:r>
              <a:rPr lang="en-US" sz="2400" dirty="0"/>
              <a:t>(</a:t>
            </a:r>
            <a:r>
              <a:rPr lang="en-US" sz="2400" i="1" dirty="0"/>
              <a:t>Keywords</a:t>
            </a:r>
            <a:r>
              <a:rPr lang="en-US" sz="2400" dirty="0"/>
              <a:t> </a:t>
            </a:r>
            <a:r>
              <a:rPr lang="en-US" sz="2400" dirty="0" err="1"/>
              <a:t>sekcija</a:t>
            </a:r>
            <a:r>
              <a:rPr lang="en-US" sz="2400" dirty="0"/>
              <a:t>)</a:t>
            </a:r>
            <a:endParaRPr lang="sr-Latn-R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C69DD6-B8BA-9217-8F68-0B6787C9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3314165"/>
            <a:ext cx="10515601" cy="29637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E7502DC-C5B6-026F-C74E-405F1B39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242"/>
            <a:ext cx="10515600" cy="862485"/>
          </a:xfrm>
        </p:spPr>
        <p:txBody>
          <a:bodyPr>
            <a:normAutofit/>
          </a:bodyPr>
          <a:lstStyle/>
          <a:p>
            <a:r>
              <a:rPr lang="en-US" dirty="0" err="1"/>
              <a:t>Ostali</a:t>
            </a:r>
            <a:r>
              <a:rPr lang="en-US" dirty="0"/>
              <a:t> </a:t>
            </a:r>
            <a:r>
              <a:rPr lang="en-US" dirty="0" err="1"/>
              <a:t>slojevi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729484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EF14F-1F5D-C934-CDD7-21BAF05E6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6467"/>
            <a:ext cx="10515600" cy="1325563"/>
          </a:xfrm>
        </p:spPr>
        <p:txBody>
          <a:bodyPr>
            <a:normAutofit/>
          </a:bodyPr>
          <a:lstStyle/>
          <a:p>
            <a:r>
              <a:rPr lang="sr-Latn-RS" sz="4000" dirty="0"/>
              <a:t>Grupe slojeva (Layer group)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727B6-4246-9143-FE57-E0110EF18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6516"/>
            <a:ext cx="10515600" cy="4367827"/>
          </a:xfrm>
        </p:spPr>
        <p:txBody>
          <a:bodyPr/>
          <a:lstStyle/>
          <a:p>
            <a:pPr marL="344170" indent="-344170"/>
            <a:r>
              <a:rPr lang="en-GB" dirty="0">
                <a:cs typeface="Arial"/>
              </a:rPr>
              <a:t>Vi</a:t>
            </a:r>
            <a:r>
              <a:rPr lang="sr-Latn-RS" dirty="0">
                <a:cs typeface="Arial"/>
              </a:rPr>
              <a:t>š</a:t>
            </a:r>
            <a:r>
              <a:rPr lang="en-GB" dirty="0">
                <a:cs typeface="Arial"/>
              </a:rPr>
              <a:t>e </a:t>
            </a:r>
            <a:r>
              <a:rPr lang="en-GB" dirty="0" err="1">
                <a:cs typeface="Arial"/>
              </a:rPr>
              <a:t>slojeva</a:t>
            </a:r>
            <a:r>
              <a:rPr lang="en-GB" dirty="0">
                <a:cs typeface="Arial"/>
              </a:rPr>
              <a:t> </a:t>
            </a:r>
            <a:r>
              <a:rPr lang="sr-Latn-RS" dirty="0">
                <a:cs typeface="Arial"/>
              </a:rPr>
              <a:t>mogu se grupisati u </a:t>
            </a:r>
            <a:r>
              <a:rPr lang="en-GB" i="1" dirty="0">
                <a:cs typeface="Arial"/>
              </a:rPr>
              <a:t>Layer Group</a:t>
            </a:r>
            <a:r>
              <a:rPr lang="sr-Latn-RS" dirty="0">
                <a:cs typeface="Arial"/>
              </a:rPr>
              <a:t>-e i oslovljavati jednim imenom u WMS zahtevima</a:t>
            </a:r>
          </a:p>
          <a:p>
            <a:pPr marL="344170" indent="-344170"/>
            <a:r>
              <a:rPr lang="sr-Latn-RS" dirty="0">
                <a:cs typeface="Arial"/>
              </a:rPr>
              <a:t>Slojevi koji se odnose na elektrane (coal, gas, hydro, solar, wind) smešteni su u Powerplants grupu</a:t>
            </a:r>
          </a:p>
          <a:p>
            <a:pPr marL="344170" indent="-344170"/>
            <a:r>
              <a:rPr lang="sr-Latn-RS" dirty="0">
                <a:cs typeface="Arial"/>
              </a:rPr>
              <a:t>Stilovi pojedinačnog sloja mogu se predefinisati u grupi</a:t>
            </a:r>
          </a:p>
          <a:p>
            <a:pPr marL="344170" indent="-344170"/>
            <a:endParaRPr lang="en-GB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6A438-8329-5205-9D61-AC097F88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94" y="3749713"/>
            <a:ext cx="10892809" cy="291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03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0F96E-3743-DAAC-B75A-8ABB7B84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Klijentska aplikacija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BEFD1-86E6-7DA3-6142-0DCD1B14A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6007"/>
            <a:ext cx="10931013" cy="4351338"/>
          </a:xfrm>
        </p:spPr>
        <p:txBody>
          <a:bodyPr>
            <a:normAutofit/>
          </a:bodyPr>
          <a:lstStyle/>
          <a:p>
            <a:r>
              <a:rPr lang="sr-Latn-RS" sz="2400" dirty="0"/>
              <a:t>Jednostavna web aplikacija razvijena upotrebom OpenLayers biblioteke</a:t>
            </a:r>
          </a:p>
          <a:p>
            <a:pPr>
              <a:buClr>
                <a:schemeClr val="tx1"/>
              </a:buClr>
            </a:pPr>
            <a:r>
              <a:rPr lang="sr-Latn-RS" sz="2400" dirty="0">
                <a:solidFill>
                  <a:schemeClr val="accent5">
                    <a:lumMod val="75000"/>
                  </a:schemeClr>
                </a:solidFill>
              </a:rPr>
              <a:t>npm create ol-app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Aplikacija po pokretanju učitava mogućnosti Geoservera i koristi </a:t>
            </a:r>
            <a:r>
              <a:rPr lang="sr-Latn-RS" sz="2400" i="1" dirty="0"/>
              <a:t>WFS GetCapabilities </a:t>
            </a:r>
            <a:r>
              <a:rPr lang="sr-Latn-RS" sz="2400" dirty="0"/>
              <a:t>i </a:t>
            </a:r>
            <a:r>
              <a:rPr lang="sr-Latn-RS" sz="2400" i="1" dirty="0"/>
              <a:t>WMS GetCapabilities </a:t>
            </a:r>
            <a:r>
              <a:rPr lang="sr-Latn-RS" sz="2400" dirty="0"/>
              <a:t>da utvrdi nazive dostupnih slojeva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Slojevi se dinamički na osnovu naziva dovlače do klijentske aplikacije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Za neke od WFS vektorskih slojeva predefinisani su stilovi na klijentu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Za dodatno grupisanje pri prikazu iskorišćene su ključne reči slojeva (keywords)</a:t>
            </a:r>
          </a:p>
          <a:p>
            <a:pPr>
              <a:buClr>
                <a:schemeClr val="tx1"/>
              </a:buClr>
            </a:pPr>
            <a:endParaRPr lang="sr-Latn-RS" sz="2400" dirty="0"/>
          </a:p>
          <a:p>
            <a:pPr marL="0" indent="0">
              <a:buClr>
                <a:schemeClr val="tx1"/>
              </a:buClr>
              <a:buNone/>
            </a:pPr>
            <a:endParaRPr lang="sr-Latn-R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8ED055-7981-6167-347F-D2B02517E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261"/>
          <a:stretch/>
        </p:blipFill>
        <p:spPr>
          <a:xfrm>
            <a:off x="2664648" y="5812663"/>
            <a:ext cx="7278116" cy="7049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3775FA-5AF1-AD7D-8CC9-1C24EFE8D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648" y="4956025"/>
            <a:ext cx="7278116" cy="7621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3569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CEA8-E286-9229-BAD9-9F4EA19C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6" y="335628"/>
            <a:ext cx="10931014" cy="1325563"/>
          </a:xfrm>
        </p:spPr>
        <p:txBody>
          <a:bodyPr/>
          <a:lstStyle/>
          <a:p>
            <a:r>
              <a:rPr lang="sr-Latn-RS" dirty="0"/>
              <a:t>Layer group</a:t>
            </a:r>
            <a:br>
              <a:rPr lang="sr-Latn-RS" dirty="0"/>
            </a:br>
            <a:endParaRPr lang="sr-Latn-R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0DBDEE-0C07-97D0-BCA1-0D92AC8DC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596" y="172064"/>
            <a:ext cx="6593751" cy="6513871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F2D2468-2209-3579-9C23-106B6C193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8" y="1253330"/>
            <a:ext cx="11257936" cy="4351338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sr-Latn-RS" sz="2400" dirty="0"/>
              <a:t>Prikaz Layer grupe – Power plants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Zelenom bojom prikazane su </a:t>
            </a:r>
            <a:br>
              <a:rPr lang="sr-Latn-RS" sz="2400" dirty="0"/>
            </a:br>
            <a:r>
              <a:rPr lang="sr-Latn-RS" sz="2400" dirty="0"/>
              <a:t>elektrane koje koriste obnovljive </a:t>
            </a:r>
            <a:br>
              <a:rPr lang="sr-Latn-RS" sz="2400" dirty="0"/>
            </a:br>
            <a:r>
              <a:rPr lang="sr-Latn-RS" sz="2400" dirty="0"/>
              <a:t>izvore energije</a:t>
            </a:r>
          </a:p>
          <a:p>
            <a:pPr>
              <a:buClr>
                <a:schemeClr val="tx1"/>
              </a:buClr>
            </a:pPr>
            <a:r>
              <a:rPr lang="sr-Latn-RS" sz="2400" dirty="0"/>
              <a:t>Crvenom bojom elektrane na ugalj i </a:t>
            </a:r>
            <a:br>
              <a:rPr lang="sr-Latn-RS" sz="2400" dirty="0"/>
            </a:br>
            <a:r>
              <a:rPr lang="sr-Latn-RS" sz="2400" dirty="0"/>
              <a:t>gas</a:t>
            </a:r>
          </a:p>
          <a:p>
            <a:pPr>
              <a:buClr>
                <a:schemeClr val="tx1"/>
              </a:buClr>
            </a:pPr>
            <a:endParaRPr lang="sr-Latn-RS" sz="2400" dirty="0"/>
          </a:p>
          <a:p>
            <a:pPr marL="0" indent="0">
              <a:buClr>
                <a:schemeClr val="tx1"/>
              </a:buClr>
              <a:buNone/>
            </a:pPr>
            <a:endParaRPr lang="sr-Latn-RS" sz="2400" dirty="0"/>
          </a:p>
        </p:txBody>
      </p:sp>
    </p:spTree>
    <p:extLst>
      <p:ext uri="{BB962C8B-B14F-4D97-AF65-F5344CB8AC3E}">
        <p14:creationId xmlns:p14="http://schemas.microsoft.com/office/powerpoint/2010/main" val="1784183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2520</TotalTime>
  <Words>422</Words>
  <Application>Microsoft Office PowerPoint</Application>
  <PresentationFormat>Widescreen</PresentationFormat>
  <Paragraphs>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Open Sans</vt:lpstr>
      <vt:lpstr>Office Theme</vt:lpstr>
      <vt:lpstr>Geografski informacioni sistemi OGC Geospatial Web Services</vt:lpstr>
      <vt:lpstr>Geoserver – podešavanja</vt:lpstr>
      <vt:lpstr>PowerPoint Presentation</vt:lpstr>
      <vt:lpstr>Slojevi  </vt:lpstr>
      <vt:lpstr>Kreiranje Gas stations sloja </vt:lpstr>
      <vt:lpstr>Ostali slojevi</vt:lpstr>
      <vt:lpstr>Grupe slojeva (Layer group)</vt:lpstr>
      <vt:lpstr>Klijentska aplikacija</vt:lpstr>
      <vt:lpstr>Layer group </vt:lpstr>
      <vt:lpstr>Opštine i gradovi</vt:lpstr>
      <vt:lpstr>Pećine </vt:lpstr>
      <vt:lpstr>Pećine i planinski vrhovi</vt:lpstr>
      <vt:lpstr>Ostali slojevi</vt:lpstr>
      <vt:lpstr> </vt:lpstr>
      <vt:lpstr>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st</dc:creator>
  <cp:lastModifiedBy>Stefan st</cp:lastModifiedBy>
  <cp:revision>66</cp:revision>
  <dcterms:created xsi:type="dcterms:W3CDTF">2024-06-10T21:45:00Z</dcterms:created>
  <dcterms:modified xsi:type="dcterms:W3CDTF">2024-07-09T16:49:15Z</dcterms:modified>
</cp:coreProperties>
</file>